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Joseph Ray"/>
  <p:cmAuthor clrIdx="1" id="1" initials="" lastIdx="2" name="April James"/>
  <p:cmAuthor clrIdx="2" id="2" initials="" lastIdx="1" name="Annie Pau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06T16:37:57.561">
    <p:pos x="2973" y="1734"/>
    <p:text>https://willjj.wordpress.com/2017/04/28/car-window/</p:text>
  </p:cm>
  <p:cm authorId="0" idx="2" dt="2020-11-06T16:37:49.638">
    <p:pos x="759" y="777"/>
    <p:text>https://www.masterfile.com/search/en/bored+kid+car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11-06T16:38:13.761">
    <p:pos x="3973" y="1874"/>
    <p:text>https://www.toledoblade.com/local/2017/06/05/New-signs-on-I-75-help-steer-drivers-to-faraway-places/stories/20170604257</p:text>
  </p:cm>
  <p:cm authorId="0" idx="4" dt="2020-11-06T16:38:07.290">
    <p:pos x="367" y="1384"/>
    <p:text>https://en.wikipedia.org/wiki/Love%27s</p:text>
  </p:cm>
  <p:cm authorId="1" idx="1" dt="2020-11-06T16:37:45.649">
    <p:pos x="6000" y="0"/>
    <p:text>https://texasemergency.com/services/accident-brings-tears-fire-safety-brings-cheers/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0-11-06T16:44:18.112">
    <p:pos x="707" y="1172"/>
    <p:text>https://redaroundtheworld.com/2015/08/22/cadillac-ranch-a-muddy-surprise/</p:text>
  </p:cm>
  <p:cm authorId="0" idx="6" dt="2020-11-06T16:44:12.682">
    <p:pos x="3121" y="1642"/>
    <p:text>https://www.idrivesafely.com/defensive-driving/trending/tips-driving-distances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0-11-06T16:51:36.020">
    <p:pos x="524" y="982"/>
    <p:text>https://www.behance.net/gallery/9968335/The-Ultimate-American-Roadtrip-Map</p:text>
  </p:cm>
  <p:cm authorId="0" idx="8" dt="2020-11-06T16:51:25.897">
    <p:pos x="3388" y="1862"/>
    <p:text>https://www.mentalfloss.com/article/72030/map-shows-ultimate-us-road-trip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0-11-06T16:52:22.550">
    <p:pos x="1037" y="965"/>
    <p:text>https://www.reviewgeek.com/2241/use-these-7-great-apps-to-share-your-location-with-friends-and-family/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0-11-06T21:34:01.601">
    <p:pos x="6000" y="0"/>
    <p:text>Icon made by Freepik from www.flaticon.com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0-11-05T21:26:53.300">
    <p:pos x="6000" y="0"/>
    <p:text>http://clipart-library.com/road-trip-clipart.html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770e1a4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770e1a4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73d9c7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73d9c7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770e1a4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770e1a4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3fe887c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3fe887c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3fe887c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3fe887c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6a2a6162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6a2a6162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1b2945d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11b2945d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6a2a6162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6a2a6162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1182a11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1182a11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8c9b30e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8c9b30e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73d9c72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73d9c72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6a2a6162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6a2a6162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1182a11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1182a11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8c9b30ec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8c9b30ec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73d9c72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73d9c72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73d9c72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73d9c72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73d9c72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73d9c72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73d9c72f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73d9c72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6a2a6162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6a2a6162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6a2a6162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6a2a6162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6a2a6162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6a2a6162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7.xm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.jpg"/><Relationship Id="rId5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jpg"/><Relationship Id="rId5" Type="http://schemas.openxmlformats.org/officeDocument/2006/relationships/image" Target="../media/image9.jp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Relationship Id="rId4" Type="http://schemas.openxmlformats.org/officeDocument/2006/relationships/image" Target="../media/image2.jp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Relationship Id="rId4" Type="http://schemas.openxmlformats.org/officeDocument/2006/relationships/image" Target="../media/image15.jpg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5.xml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FunStop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Adding Some Fun to the Road</a:t>
            </a:r>
            <a:endParaRPr sz="25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505850" y="3019075"/>
            <a:ext cx="1747200" cy="17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 Paul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James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Ifrit Maruf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Kishan Brahmbhatt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 Nguyen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Wasif Siddiqui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1204950" y="15161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Allow users to create accounts/login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Allow users to create routes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Allow users to search routes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Allow users to save routes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Allow users to review routes</a:t>
            </a:r>
            <a:endParaRPr sz="16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0030">
            <a:off x="5020935" y="2110995"/>
            <a:ext cx="3072508" cy="18722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8114325" y="3650925"/>
            <a:ext cx="521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[11].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121052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Non-functional Requirements (NFR)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NFR: Product Requirements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1600"/>
              <a:t>The system m</a:t>
            </a:r>
            <a:r>
              <a:rPr lang="en" sz="1600"/>
              <a:t>ust manage memory usage to allow for background usage on roadtrips</a:t>
            </a:r>
            <a:endParaRPr sz="16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1600"/>
              <a:t>The system must create downloadable routes to minimize data usage when away from cellular signal</a:t>
            </a:r>
            <a:endParaRPr sz="16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1600"/>
              <a:t>The system must preserve state incase of app closure or crash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NFR: Organizational Requirements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1600"/>
              <a:t>The system m</a:t>
            </a:r>
            <a:r>
              <a:rPr lang="en" sz="1600"/>
              <a:t>ust be compatible with iPhone 8 and newer</a:t>
            </a:r>
            <a:endParaRPr sz="16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600"/>
              <a:t>Updates must be developed in and pushed through Xcode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External software (password storage and verification, etc.) will be developed in Java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Application software will be developed in Swift using the Xcode IDE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NFR: External Requirements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The system must receive permission to obtain location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The system shall not maintain personal location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The system shall not disclose personal information about users to the operators of the system or third-parties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below designs are the ones we are covering in our presentation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Use Case diagram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Sequence diagram for a selected representative operation of the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Class diagram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2917213" y="0"/>
            <a:ext cx="3081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Case Diagram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575" y="377475"/>
            <a:ext cx="2868900" cy="22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25" y="2800050"/>
            <a:ext cx="3205999" cy="22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type="title"/>
          </p:nvPr>
        </p:nvSpPr>
        <p:spPr>
          <a:xfrm>
            <a:off x="247150" y="2396550"/>
            <a:ext cx="32061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Sequence Diagram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550" y="2765975"/>
            <a:ext cx="3516899" cy="22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>
            <p:ph type="title"/>
          </p:nvPr>
        </p:nvSpPr>
        <p:spPr>
          <a:xfrm>
            <a:off x="5659950" y="2343450"/>
            <a:ext cx="32061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Diagram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220400" y="40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Design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Minimal Design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Simple colors, themes, layout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Efficiency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Ease of Use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experience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Frontend 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Expectations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Careful Transitions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Efficiency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Distraction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Experience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877" y="563570"/>
            <a:ext cx="1981172" cy="398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250" y="452150"/>
            <a:ext cx="2921375" cy="4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8838" y="977475"/>
            <a:ext cx="1631846" cy="360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163" y="859075"/>
            <a:ext cx="2411350" cy="39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Google/Apple Maps?</a:t>
            </a:r>
            <a:endParaRPr/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1297500" y="1262750"/>
            <a:ext cx="7038900" cy="32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Google/Apple Maps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 purpose is to provide efficient navigation (aka Point A - Point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Routes account for traffic, detours, </a:t>
            </a:r>
            <a:r>
              <a:rPr lang="en"/>
              <a:t>construction</a:t>
            </a:r>
            <a:r>
              <a:rPr lang="en"/>
              <a:t>, tolls, etc…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Both let users add stops, but even Google Maps’ “For You” is not known to provide </a:t>
            </a:r>
            <a:r>
              <a:rPr lang="en"/>
              <a:t>consistently</a:t>
            </a:r>
            <a:r>
              <a:rPr lang="en"/>
              <a:t> satisfactory suggestions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FunStop 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Specializes in providing </a:t>
            </a:r>
            <a:r>
              <a:rPr lang="en"/>
              <a:t>accurate</a:t>
            </a:r>
            <a:r>
              <a:rPr lang="en"/>
              <a:t>, personalized </a:t>
            </a:r>
            <a:r>
              <a:rPr lang="en"/>
              <a:t>recommendations</a:t>
            </a:r>
            <a:r>
              <a:rPr lang="en"/>
              <a:t> to the user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can manage likes/dislikes/preferences to maximize consistent 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Convenient navigation where user creates their own routes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Routes can be downloaded to the device’s local drive in case internet connection is weak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/>
              <a:t>of FunStop</a:t>
            </a:r>
            <a:endParaRPr/>
          </a:p>
        </p:txBody>
      </p:sp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Launch on iOS App Store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Regular software patches/firmware updates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React to user feedback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We can enable social media sharing where people can share their trips with friends/family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We may partner with a rideshare company for road trips that have planned stops done by personal drivers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We felt like road trips can be too monotonous and boring</a:t>
            </a:r>
            <a:endParaRPr sz="32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Bored kid car Stock Photos - Page 1 : Masterfile"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125" y="1233614"/>
            <a:ext cx="2703250" cy="179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 Window | Will J.J."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100" y="2754038"/>
            <a:ext cx="3648074" cy="1824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3908375" y="2754050"/>
            <a:ext cx="6351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[1].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8369175" y="4373525"/>
            <a:ext cx="502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[2].</a:t>
            </a:r>
            <a:endParaRPr sz="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Aspired to create an interactive travel app for navigation and </a:t>
            </a:r>
            <a:r>
              <a:rPr lang="en" sz="1400"/>
              <a:t>customizable</a:t>
            </a:r>
            <a:r>
              <a:rPr lang="en" sz="1400"/>
              <a:t> stop </a:t>
            </a:r>
            <a:endParaRPr sz="1400"/>
          </a:p>
          <a:p>
            <a:pPr indent="-3175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FunStop!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Unique features and accurate, versatile navigation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During early stages, we considered Layered but decided MVC was optimal</a:t>
            </a:r>
            <a:endParaRPr sz="1400"/>
          </a:p>
          <a:p>
            <a:pPr indent="-317500" lvl="1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Greater advantages, better model for data interaction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Designing the model and UI thereafter was productive and efficient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r>
              <a:rPr lang="en"/>
              <a:t>(IEEE):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[1]. M. File, </a:t>
            </a:r>
            <a:r>
              <a:rPr i="1" lang="en" sz="500"/>
              <a:t>Boy in back seat of car</a:t>
            </a:r>
            <a:r>
              <a:rPr lang="en" sz="500"/>
              <a:t>. 2013.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[2]. W. James, </a:t>
            </a:r>
            <a:r>
              <a:rPr i="1" lang="en" sz="500"/>
              <a:t>Car Window</a:t>
            </a:r>
            <a:r>
              <a:rPr lang="en" sz="500"/>
              <a:t>. 2017.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[3]. M. File, </a:t>
            </a:r>
            <a:r>
              <a:rPr i="1" lang="en" sz="500"/>
              <a:t>Boy in back seat of car</a:t>
            </a:r>
            <a:r>
              <a:rPr lang="en" sz="500"/>
              <a:t>. 2013.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[4]. S. Hampton, </a:t>
            </a:r>
            <a:r>
              <a:rPr i="1" lang="en" sz="500"/>
              <a:t>Texas Exit Sign</a:t>
            </a:r>
            <a:r>
              <a:rPr lang="en" sz="500"/>
              <a:t>. 2018.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[5]. D. Patch, </a:t>
            </a:r>
            <a:r>
              <a:rPr i="1" lang="en" sz="500"/>
              <a:t>Mileage Sign</a:t>
            </a:r>
            <a:r>
              <a:rPr lang="en" sz="500"/>
              <a:t>. 2017.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[6]. M. Johnson, </a:t>
            </a:r>
            <a:r>
              <a:rPr i="1" lang="en" sz="500"/>
              <a:t>Cadillac Ranch</a:t>
            </a:r>
            <a:r>
              <a:rPr lang="en" sz="500"/>
              <a:t>. 2015.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[7]. S. Scott, </a:t>
            </a:r>
            <a:r>
              <a:rPr i="1" lang="en" sz="500"/>
              <a:t>Road Stop. </a:t>
            </a:r>
            <a:r>
              <a:rPr lang="en" sz="500"/>
              <a:t>2020.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[8]. L. Balbierz, </a:t>
            </a:r>
            <a:r>
              <a:rPr i="1" lang="en" sz="500"/>
              <a:t>American RoadTrip Map</a:t>
            </a:r>
            <a:r>
              <a:rPr lang="en" sz="500"/>
              <a:t>. 2013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[9]. C. Schneider, </a:t>
            </a:r>
            <a:r>
              <a:rPr i="1" lang="en" sz="500"/>
              <a:t>Randal Olson Map</a:t>
            </a:r>
            <a:r>
              <a:rPr lang="en" sz="500"/>
              <a:t>. 2015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[10]. J. Allen, </a:t>
            </a:r>
            <a:r>
              <a:rPr i="1" lang="en" sz="500"/>
              <a:t>Friends with Map</a:t>
            </a:r>
            <a:r>
              <a:rPr lang="en" sz="500"/>
              <a:t>. 2018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[11]. L. Blair, </a:t>
            </a:r>
            <a:r>
              <a:rPr i="1" lang="en" sz="500"/>
              <a:t>Plan Traveling Cliparts.</a:t>
            </a:r>
            <a:r>
              <a:rPr lang="en" sz="500"/>
              <a:t> 2017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350" y="1322100"/>
            <a:ext cx="57531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Only stopping for gas and the bathroom as well as the question of “Are we there yet?” are things we are trying to combat with FunStop</a:t>
            </a:r>
            <a:endParaRPr sz="2900"/>
          </a:p>
        </p:txBody>
      </p:sp>
      <p:pic>
        <p:nvPicPr>
          <p:cNvPr descr="Love's - Wikipedia"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00" y="2198401"/>
            <a:ext cx="2480349" cy="164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signs on I-75 help steer drivers to faraway places | The Blade" id="152" name="Google Shape;1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475" y="2975375"/>
            <a:ext cx="2563051" cy="17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625" y="2571762"/>
            <a:ext cx="2480352" cy="1813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3063450" y="3572900"/>
            <a:ext cx="536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[3].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8870525" y="4512675"/>
            <a:ext cx="536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[5].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5916325" y="4109300"/>
            <a:ext cx="536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[4].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The goal of our phone application is to create a service with which users can find enjoyable stops along their routes on a road trip</a:t>
            </a:r>
            <a:endParaRPr sz="3000"/>
          </a:p>
        </p:txBody>
      </p:sp>
      <p:pic>
        <p:nvPicPr>
          <p:cNvPr descr="Cadillac Ranch: A Cadillac Graveyard In Amarillo, Texas Red Around the World"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300" y="1861150"/>
            <a:ext cx="2935175" cy="195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ps for Driving Distances" id="163" name="Google Shape;16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125" y="2607400"/>
            <a:ext cx="2935175" cy="195438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/>
        </p:nvSpPr>
        <p:spPr>
          <a:xfrm>
            <a:off x="4058475" y="3559700"/>
            <a:ext cx="536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[6].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7939950" y="4300725"/>
            <a:ext cx="536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[7].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Users can create their own routes with custom stops along the way</a:t>
            </a:r>
            <a:endParaRPr sz="2900"/>
          </a:p>
        </p:txBody>
      </p:sp>
      <p:pic>
        <p:nvPicPr>
          <p:cNvPr descr="This Guy Planned The Most American Road Trip You Can Possibly Take |  HuffPost Life"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800" y="2956950"/>
            <a:ext cx="2909750" cy="163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Ultimate American Roadtrip Map on Behance" id="172" name="Google Shape;17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400" y="1559250"/>
            <a:ext cx="3899100" cy="25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4731500" y="3797850"/>
            <a:ext cx="536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[8].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8288550" y="4307550"/>
            <a:ext cx="536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[9].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Users can also search for publicly created routes made by other users</a:t>
            </a:r>
            <a:endParaRPr sz="2900"/>
          </a:p>
        </p:txBody>
      </p:sp>
      <p:pic>
        <p:nvPicPr>
          <p:cNvPr descr="Use These 7 Great Apps to Share Your Location with Friends and Family –  Review Geek"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625" y="1533175"/>
            <a:ext cx="5148526" cy="28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6841350" y="4141925"/>
            <a:ext cx="536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[10].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297425" y="543450"/>
            <a:ext cx="70389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Estimation</a:t>
            </a:r>
            <a:endParaRPr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845025" y="1444300"/>
            <a:ext cx="7491300" cy="3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❖"/>
            </a:pPr>
            <a:r>
              <a:rPr lang="en" sz="1900">
                <a:solidFill>
                  <a:srgbClr val="FFFFFF"/>
                </a:solidFill>
              </a:rPr>
              <a:t>Cost of hardware products (such as servers, etc.): 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➢"/>
            </a:pPr>
            <a:r>
              <a:rPr lang="en" sz="1900">
                <a:solidFill>
                  <a:srgbClr val="FFFFFF"/>
                </a:solidFill>
              </a:rPr>
              <a:t>We will be hosting our data on one of google’s server’s in their secure data center, this will cost $234.79/month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➢"/>
            </a:pPr>
            <a:r>
              <a:rPr lang="en" sz="1900">
                <a:solidFill>
                  <a:srgbClr val="FFFFFF"/>
                </a:solidFill>
              </a:rPr>
              <a:t>To keep our data for a year would cost about $2800.00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❖"/>
            </a:pPr>
            <a:r>
              <a:rPr b="1" lang="en" sz="1900">
                <a:solidFill>
                  <a:srgbClr val="FFFFFF"/>
                </a:solidFill>
              </a:rPr>
              <a:t>C</a:t>
            </a:r>
            <a:r>
              <a:rPr lang="en" sz="1900">
                <a:solidFill>
                  <a:srgbClr val="FFFFFF"/>
                </a:solidFill>
              </a:rPr>
              <a:t>ost of software products (such as licensed software, etc.): 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➢"/>
            </a:pPr>
            <a:r>
              <a:rPr lang="en" sz="1900">
                <a:solidFill>
                  <a:srgbClr val="FFFFFF"/>
                </a:solidFill>
              </a:rPr>
              <a:t>Xcode is free and the best option for developing iOS applications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➢"/>
            </a:pPr>
            <a:r>
              <a:rPr lang="en" sz="1900">
                <a:solidFill>
                  <a:srgbClr val="FFFFFF"/>
                </a:solidFill>
              </a:rPr>
              <a:t>Cost of joining Apple’s developer program and adding an app to the app store is $99.00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❖"/>
            </a:pPr>
            <a:r>
              <a:rPr b="1" lang="en" sz="1900">
                <a:solidFill>
                  <a:srgbClr val="FFFFFF"/>
                </a:solidFill>
              </a:rPr>
              <a:t>C</a:t>
            </a:r>
            <a:r>
              <a:rPr lang="en" sz="1900">
                <a:solidFill>
                  <a:srgbClr val="FFFFFF"/>
                </a:solidFill>
              </a:rPr>
              <a:t>ost of personnel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➢"/>
            </a:pPr>
            <a:r>
              <a:rPr lang="en" sz="1900">
                <a:solidFill>
                  <a:srgbClr val="FFFFFF"/>
                </a:solidFill>
              </a:rPr>
              <a:t>Team of 7 programmers at $50/hour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Estimation Cont’d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865750" y="1361300"/>
            <a:ext cx="7645800" cy="3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We are estimating the cost using Function Point Method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Number of Function Points: 125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Team Productivity: (25 Function Points)/(person-week)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5 person-weeks needed to complete the project.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5 / 7 = .71 → About one week needed to develop the app.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Add 1 week due to uncertainty, estimated 2 weeks needed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Based on app development data, a development team is paid $50/hour.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Team size: 7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Hours per person: 8 * 10 = 80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Total hours: 80 * 7 = 560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Total cost: 560 * 50 = $28,000.00 + $100.00 + 2800.00 = 30,900.00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Developing an iOS app with moderate functionality can cost up to $100,000.  Ours is about $30,000 with very basic functionality and a short development time and small team.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2174175" y="431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Scheduling</a:t>
            </a:r>
            <a:endParaRPr/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142150" y="1401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According to Function Point: about 1 week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Productivity: 25 points per person-week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Team size: 7 people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Allocate 1 extra week for unexpected difficulties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Start date: January 4th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End date: January 18th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No work on weekends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~8 hours of work per day</a:t>
            </a:r>
            <a:endParaRPr sz="2200"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725" y="371550"/>
            <a:ext cx="755000" cy="7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